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26"/>
  </p:notesMasterIdLst>
  <p:handoutMasterIdLst>
    <p:handoutMasterId r:id="rId27"/>
  </p:handoutMasterIdLst>
  <p:sldIdLst>
    <p:sldId id="301" r:id="rId5"/>
    <p:sldId id="263" r:id="rId6"/>
    <p:sldId id="294" r:id="rId7"/>
    <p:sldId id="306" r:id="rId8"/>
    <p:sldId id="283" r:id="rId9"/>
    <p:sldId id="300" r:id="rId10"/>
    <p:sldId id="291" r:id="rId11"/>
    <p:sldId id="284" r:id="rId12"/>
    <p:sldId id="292" r:id="rId13"/>
    <p:sldId id="293" r:id="rId14"/>
    <p:sldId id="295" r:id="rId15"/>
    <p:sldId id="266" r:id="rId16"/>
    <p:sldId id="298" r:id="rId17"/>
    <p:sldId id="296" r:id="rId18"/>
    <p:sldId id="297" r:id="rId19"/>
    <p:sldId id="267" r:id="rId20"/>
    <p:sldId id="287" r:id="rId21"/>
    <p:sldId id="288" r:id="rId22"/>
    <p:sldId id="289" r:id="rId23"/>
    <p:sldId id="299" r:id="rId24"/>
    <p:sldId id="30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BB9269A0-4C78-3728-56BB-2F6D64562D7B}" name="Patricia Keays" initials="PK" userId="af1ba9049954c777" providerId="Windows Live"/>
  <p188:author id="{47A807C1-D396-40A4-7499-EFFAAF56E34D}" name="Brian Connolly" initials="BC" userId="Brian Connolly"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5"/>
    <a:srgbClr val="0556A6"/>
    <a:srgbClr val="0077C0"/>
    <a:srgbClr val="5381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14" autoAdjust="0"/>
  </p:normalViewPr>
  <p:slideViewPr>
    <p:cSldViewPr snapToGrid="0">
      <p:cViewPr varScale="1">
        <p:scale>
          <a:sx n="71" d="100"/>
          <a:sy n="71" d="100"/>
        </p:scale>
        <p:origin x="1032"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11/2/2025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0</a:t>
            </a:fld>
            <a:endParaRPr lang="en-US" dirty="0"/>
          </a:p>
        </p:txBody>
      </p:sp>
    </p:spTree>
    <p:extLst>
      <p:ext uri="{BB962C8B-B14F-4D97-AF65-F5344CB8AC3E}">
        <p14:creationId xmlns:p14="http://schemas.microsoft.com/office/powerpoint/2010/main" val="1851006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15</a:t>
            </a:fld>
            <a:endParaRPr lang="en-US" dirty="0"/>
          </a:p>
        </p:txBody>
      </p:sp>
    </p:spTree>
    <p:extLst>
      <p:ext uri="{BB962C8B-B14F-4D97-AF65-F5344CB8AC3E}">
        <p14:creationId xmlns:p14="http://schemas.microsoft.com/office/powerpoint/2010/main" val="1569237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A black background with a black square&#10;&#10;Description automatically generated with medium confidence">
            <a:extLst>
              <a:ext uri="{FF2B5EF4-FFF2-40B4-BE49-F238E27FC236}">
                <a16:creationId xmlns:a16="http://schemas.microsoft.com/office/drawing/2014/main" id="{130B2F57-559E-2584-045E-8C1E0E2264F2}"/>
              </a:ext>
            </a:extLst>
          </p:cNvPr>
          <p:cNvPicPr>
            <a:picLocks noChangeAspect="1" noChangeArrowheads="1"/>
          </p:cNvPicPr>
          <p:nvPr userDrawn="1"/>
        </p:nvPicPr>
        <p:blipFill>
          <a:blip r:embed="rId3">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4">
            <a:extLst>
              <a:ext uri="{FF2B5EF4-FFF2-40B4-BE49-F238E27FC236}">
                <a16:creationId xmlns:a16="http://schemas.microsoft.com/office/drawing/2014/main" id="{F3F71071-3B83-CB3F-F205-D761C73A5E7F}"/>
              </a:ext>
            </a:extLst>
          </p:cNvPr>
          <p:cNvSpPr txBox="1">
            <a:spLocks/>
          </p:cNvSpPr>
          <p:nvPr userDrawn="1"/>
        </p:nvSpPr>
        <p:spPr>
          <a:xfrm>
            <a:off x="838201" y="6444045"/>
            <a:ext cx="10613064"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ctr"/>
              <a:t>‹#›</a:t>
            </a:fld>
            <a:endParaRPr lang="fr-FR" sz="1100" noProof="0" dirty="0">
              <a:solidFill>
                <a:schemeClr val="bg1">
                  <a:lumMod val="65000"/>
                </a:schemeClr>
              </a:solidFill>
            </a:endParaRPr>
          </a:p>
        </p:txBody>
      </p:sp>
      <p:sp>
        <p:nvSpPr>
          <p:cNvPr id="5" name="TextBox 4">
            <a:extLst>
              <a:ext uri="{FF2B5EF4-FFF2-40B4-BE49-F238E27FC236}">
                <a16:creationId xmlns:a16="http://schemas.microsoft.com/office/drawing/2014/main" id="{6485EEEA-099C-2A00-CCF2-F514C7AA3589}"/>
              </a:ext>
            </a:extLst>
          </p:cNvPr>
          <p:cNvSpPr txBox="1"/>
          <p:nvPr userDrawn="1"/>
        </p:nvSpPr>
        <p:spPr>
          <a:xfrm>
            <a:off x="838201" y="257455"/>
            <a:ext cx="9980250"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2.3 Droits humains</a:t>
            </a: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34.xml"/><Relationship Id="rId7" Type="http://schemas.openxmlformats.org/officeDocument/2006/relationships/notesSlide" Target="../notesSlides/notesSlide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1.xml"/><Relationship Id="rId5" Type="http://schemas.openxmlformats.org/officeDocument/2006/relationships/tags" Target="../tags/tag36.xml"/><Relationship Id="rId4" Type="http://schemas.openxmlformats.org/officeDocument/2006/relationships/tags" Target="../tags/tag35.xml"/><Relationship Id="rId9"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s>
</file>

<file path=ppt/slides/_rels/slide18.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5.xml"/><Relationship Id="rId1" Type="http://schemas.openxmlformats.org/officeDocument/2006/relationships/tags" Target="../tags/tag4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12.xml"/><Relationship Id="rId7" Type="http://schemas.openxmlformats.org/officeDocument/2006/relationships/image" Target="../media/image3.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1.xml"/><Relationship Id="rId5" Type="http://schemas.openxmlformats.org/officeDocument/2006/relationships/tags" Target="../tags/tag14.xml"/><Relationship Id="rId4" Type="http://schemas.openxmlformats.org/officeDocument/2006/relationships/tags" Target="../tags/tag13.xm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6.png"/><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F2B9F1-27A6-9B2E-2B63-EEA662A853AD}"/>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2.3 Droits humains</a:t>
            </a:r>
          </a:p>
        </p:txBody>
      </p:sp>
    </p:spTree>
    <p:extLst>
      <p:ext uri="{BB962C8B-B14F-4D97-AF65-F5344CB8AC3E}">
        <p14:creationId xmlns:p14="http://schemas.microsoft.com/office/powerpoint/2010/main" val="2629842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54D4A6-37BF-53C4-2E7B-65C2B75AE678}"/>
              </a:ext>
            </a:extLst>
          </p:cNvPr>
          <p:cNvSpPr txBox="1"/>
          <p:nvPr>
            <p:custDataLst>
              <p:tags r:id="rId1"/>
            </p:custDataLst>
          </p:nvPr>
        </p:nvSpPr>
        <p:spPr>
          <a:xfrm>
            <a:off x="1085492" y="855002"/>
            <a:ext cx="1002101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Rôles et responsabilités des agents de maintien de la paix de l’ONU</a:t>
            </a:r>
          </a:p>
        </p:txBody>
      </p:sp>
      <p:sp>
        <p:nvSpPr>
          <p:cNvPr id="8" name="TextBox 7">
            <a:extLst>
              <a:ext uri="{FF2B5EF4-FFF2-40B4-BE49-F238E27FC236}">
                <a16:creationId xmlns:a16="http://schemas.microsoft.com/office/drawing/2014/main" id="{1572CA6B-CEF4-485B-E746-D5BA0D1ACD4E}"/>
              </a:ext>
            </a:extLst>
          </p:cNvPr>
          <p:cNvSpPr txBox="1"/>
          <p:nvPr>
            <p:custDataLst>
              <p:tags r:id="rId2"/>
            </p:custDataLst>
          </p:nvPr>
        </p:nvSpPr>
        <p:spPr>
          <a:xfrm>
            <a:off x="1598645" y="1438354"/>
            <a:ext cx="900000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Si vous êtes témoin d’une violation ou d’une atteinte aux droits humains, </a:t>
            </a:r>
            <a:r>
              <a:rPr lang="fr-FR" sz="2000" b="1" dirty="0">
                <a:latin typeface="Verdana"/>
                <a:ea typeface="Verdana"/>
              </a:rPr>
              <a:t>consignez au minimum les faits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Préparez un rapport en respectant les procédures de la mission</a:t>
            </a:r>
          </a:p>
          <a:p>
            <a:pPr marL="342900" indent="-342900" algn="l">
              <a:spcBef>
                <a:spcPts val="600"/>
              </a:spcBef>
              <a:spcAft>
                <a:spcPts val="600"/>
              </a:spcAft>
              <a:buFont typeface="Arial" panose="020B0604020202020204" pitchFamily="34" charset="0"/>
              <a:buChar char="•"/>
            </a:pPr>
            <a:r>
              <a:rPr lang="fr-FR" sz="2000" b="1" dirty="0">
                <a:latin typeface="Verdana"/>
                <a:ea typeface="Verdana"/>
              </a:rPr>
              <a:t>Signalez immédiatement</a:t>
            </a:r>
            <a:r>
              <a:rPr lang="fr-FR" sz="2000" dirty="0">
                <a:latin typeface="Verdana"/>
                <a:ea typeface="Verdana"/>
              </a:rPr>
              <a:t> la violation des droits à vos commandants ou responsables et à la composante Droits de l’homme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Tenez systématiquement la composante Droits de l’homme informée</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1524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54D4A6-37BF-53C4-2E7B-65C2B75AE678}"/>
              </a:ext>
            </a:extLst>
          </p:cNvPr>
          <p:cNvSpPr txBox="1"/>
          <p:nvPr>
            <p:custDataLst>
              <p:tags r:id="rId1"/>
            </p:custDataLst>
          </p:nvPr>
        </p:nvSpPr>
        <p:spPr>
          <a:xfrm>
            <a:off x="1242463" y="69345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Composante Droits de l’homme</a:t>
            </a:r>
          </a:p>
        </p:txBody>
      </p:sp>
      <p:sp>
        <p:nvSpPr>
          <p:cNvPr id="8" name="TextBox 7">
            <a:extLst>
              <a:ext uri="{FF2B5EF4-FFF2-40B4-BE49-F238E27FC236}">
                <a16:creationId xmlns:a16="http://schemas.microsoft.com/office/drawing/2014/main" id="{1572CA6B-CEF4-485B-E746-D5BA0D1ACD4E}"/>
              </a:ext>
            </a:extLst>
          </p:cNvPr>
          <p:cNvSpPr txBox="1"/>
          <p:nvPr>
            <p:custDataLst>
              <p:tags r:id="rId2"/>
            </p:custDataLst>
          </p:nvPr>
        </p:nvSpPr>
        <p:spPr>
          <a:xfrm>
            <a:off x="1593354" y="1459230"/>
            <a:ext cx="9000000" cy="48628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Conseille le RSSG/CDM</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Placée sous la responsabilité conjointe du RSSG/CDM et du Haut-commissariat</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Surveille et mène des enquêtes sur les violations / atteintes aux droits humains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Rédige des rapports internes et publics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Assure des missions de plaidoyer et d’intervention</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Renforce les capacités nationales/locales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Assure la coordination et l’intégration des droits humains dans les opérations de maintien de la paix, l’EPNU et l’équipe de pays humanitaire de l’ONU.</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3889944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4CB6AF-6AD4-AF48-2AC4-FC59967EFC1E}"/>
              </a:ext>
            </a:extLst>
          </p:cNvPr>
          <p:cNvSpPr txBox="1"/>
          <p:nvPr>
            <p:custDataLst>
              <p:tags r:id="rId1"/>
            </p:custDataLst>
          </p:nvPr>
        </p:nvSpPr>
        <p:spPr>
          <a:xfrm>
            <a:off x="1245108" y="725910"/>
            <a:ext cx="9701783"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Composantes travaillant en étroite collaboration</a:t>
            </a:r>
          </a:p>
          <a:p>
            <a:pPr algn="ctr"/>
            <a:r>
              <a:rPr lang="fr-FR" sz="2000" b="1" dirty="0">
                <a:solidFill>
                  <a:srgbClr val="0055A5"/>
                </a:solidFill>
                <a:latin typeface="Verdana"/>
                <a:ea typeface="Verdana"/>
              </a:rPr>
              <a:t>avec la composante Droits de l’homme</a:t>
            </a:r>
          </a:p>
        </p:txBody>
      </p:sp>
      <p:sp>
        <p:nvSpPr>
          <p:cNvPr id="4" name="TextBox 3">
            <a:extLst>
              <a:ext uri="{FF2B5EF4-FFF2-40B4-BE49-F238E27FC236}">
                <a16:creationId xmlns:a16="http://schemas.microsoft.com/office/drawing/2014/main" id="{35D25297-A3A2-465F-4D0A-DC43B9BFE2DE}"/>
              </a:ext>
            </a:extLst>
          </p:cNvPr>
          <p:cNvSpPr txBox="1"/>
          <p:nvPr>
            <p:custDataLst>
              <p:tags r:id="rId2"/>
            </p:custDataLst>
          </p:nvPr>
        </p:nvSpPr>
        <p:spPr>
          <a:xfrm>
            <a:off x="1595999" y="1631991"/>
            <a:ext cx="90000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latin typeface="Verdana"/>
                <a:ea typeface="Verdana"/>
              </a:rPr>
              <a:t>État de droit et justice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Composante pénitentiaire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Unité Genre</a:t>
            </a:r>
          </a:p>
          <a:p>
            <a:pPr marL="342900" indent="-342900">
              <a:spcBef>
                <a:spcPts val="600"/>
              </a:spcBef>
              <a:spcAft>
                <a:spcPts val="600"/>
              </a:spcAft>
              <a:buFont typeface="Arial" panose="020B0604020202020204" pitchFamily="34" charset="0"/>
              <a:buChar char="•"/>
            </a:pPr>
            <a:r>
              <a:rPr lang="fr-FR" sz="2000" dirty="0">
                <a:latin typeface="Verdana"/>
                <a:ea typeface="Verdana"/>
              </a:rPr>
              <a:t>Conseiller à la protection des femmes (CPF)</a:t>
            </a:r>
          </a:p>
          <a:p>
            <a:pPr marL="342900" indent="-342900">
              <a:spcBef>
                <a:spcPts val="600"/>
              </a:spcBef>
              <a:spcAft>
                <a:spcPts val="600"/>
              </a:spcAft>
              <a:buFont typeface="Arial" panose="020B0604020202020204" pitchFamily="34" charset="0"/>
              <a:buChar char="•"/>
            </a:pPr>
            <a:r>
              <a:rPr lang="fr-FR" sz="2000" dirty="0">
                <a:latin typeface="Verdana"/>
                <a:ea typeface="Verdana"/>
              </a:rPr>
              <a:t>Conseiller à la protection de l’enfance (CPE)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Conseiller à la protection des civils (PdC)</a:t>
            </a:r>
          </a:p>
          <a:p>
            <a:pPr marL="342900" indent="-342900" algn="l">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3666627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4CB6AF-6AD4-AF48-2AC4-FC59967EFC1E}"/>
              </a:ext>
            </a:extLst>
          </p:cNvPr>
          <p:cNvSpPr txBox="1"/>
          <p:nvPr>
            <p:custDataLst>
              <p:tags r:id="rId1"/>
            </p:custDataLst>
          </p:nvPr>
        </p:nvSpPr>
        <p:spPr>
          <a:xfrm>
            <a:off x="1245108" y="715862"/>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Autres composantes soutenant les droits humains</a:t>
            </a:r>
          </a:p>
        </p:txBody>
      </p:sp>
      <p:sp>
        <p:nvSpPr>
          <p:cNvPr id="4" name="TextBox 3">
            <a:extLst>
              <a:ext uri="{FF2B5EF4-FFF2-40B4-BE49-F238E27FC236}">
                <a16:creationId xmlns:a16="http://schemas.microsoft.com/office/drawing/2014/main" id="{35D25297-A3A2-465F-4D0A-DC43B9BFE2DE}"/>
              </a:ext>
            </a:extLst>
          </p:cNvPr>
          <p:cNvSpPr txBox="1"/>
          <p:nvPr>
            <p:custDataLst>
              <p:tags r:id="rId2"/>
            </p:custDataLst>
          </p:nvPr>
        </p:nvSpPr>
        <p:spPr>
          <a:xfrm>
            <a:off x="1598645" y="1438354"/>
            <a:ext cx="9000000" cy="36317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dirty="0">
                <a:latin typeface="Verdana"/>
                <a:ea typeface="Verdana"/>
              </a:rPr>
              <a:t>Réforme du secteur de la sécurité (RSS)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Affaires civiles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Assistance électorale</a:t>
            </a:r>
          </a:p>
          <a:p>
            <a:pPr marL="342900" indent="-342900">
              <a:spcBef>
                <a:spcPts val="600"/>
              </a:spcBef>
              <a:spcAft>
                <a:spcPts val="600"/>
              </a:spcAft>
              <a:buFont typeface="Arial" panose="020B0604020202020204" pitchFamily="34" charset="0"/>
              <a:buChar char="•"/>
            </a:pPr>
            <a:r>
              <a:rPr lang="fr-FR" sz="2000" dirty="0">
                <a:latin typeface="Verdana"/>
                <a:ea typeface="Verdana"/>
              </a:rPr>
              <a:t>Désarmement, démobilisation et réintégration (DDR)</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Affaires politiques</a:t>
            </a:r>
          </a:p>
          <a:p>
            <a:pPr marL="342900" indent="-342900">
              <a:spcBef>
                <a:spcPts val="600"/>
              </a:spcBef>
              <a:spcAft>
                <a:spcPts val="600"/>
              </a:spcAft>
              <a:buFont typeface="Arial" panose="020B0604020202020204" pitchFamily="34" charset="0"/>
              <a:buChar char="•"/>
            </a:pPr>
            <a:r>
              <a:rPr lang="fr-FR" sz="2000" dirty="0">
                <a:latin typeface="Verdana"/>
                <a:ea typeface="Verdana"/>
              </a:rPr>
              <a:t>RSSG/CDM et </a:t>
            </a:r>
            <a:r>
              <a:rPr lang="fr-FR" sz="2000" dirty="0" err="1">
                <a:latin typeface="Verdana"/>
                <a:ea typeface="Verdana"/>
              </a:rPr>
              <a:t>RSASG</a:t>
            </a:r>
            <a:r>
              <a:rPr lang="fr-FR" sz="2000" dirty="0">
                <a:latin typeface="Verdana"/>
                <a:ea typeface="Verdana"/>
              </a:rPr>
              <a:t>/CR/CH</a:t>
            </a:r>
          </a:p>
          <a:p>
            <a:pPr marL="342900" indent="-342900" algn="l">
              <a:spcBef>
                <a:spcPts val="600"/>
              </a:spcBef>
              <a:spcAft>
                <a:spcPts val="600"/>
              </a:spcAft>
              <a:buFont typeface="Arial" panose="020B0604020202020204" pitchFamily="34" charset="0"/>
              <a:buChar char="•"/>
            </a:pPr>
            <a:endParaRPr lang="fr-FR" sz="2000" dirty="0">
              <a:latin typeface="Verdana"/>
              <a:ea typeface="Verdana"/>
            </a:endParaRPr>
          </a:p>
          <a:p>
            <a:pPr marL="342900" indent="-342900" algn="l">
              <a:spcBef>
                <a:spcPts val="600"/>
              </a:spcBef>
              <a:spcAft>
                <a:spcPts val="600"/>
              </a:spcAft>
              <a:buFont typeface="Arial" panose="020B0604020202020204" pitchFamily="34" charset="0"/>
              <a:buChar char="•"/>
            </a:pPr>
            <a:endParaRPr lang="fr-FR" sz="2000" dirty="0">
              <a:latin typeface="Verdana"/>
              <a:ea typeface="Verdana"/>
            </a:endParaRPr>
          </a:p>
        </p:txBody>
      </p:sp>
    </p:spTree>
    <p:extLst>
      <p:ext uri="{BB962C8B-B14F-4D97-AF65-F5344CB8AC3E}">
        <p14:creationId xmlns:p14="http://schemas.microsoft.com/office/powerpoint/2010/main" val="1595247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54D4A6-37BF-53C4-2E7B-65C2B75AE678}"/>
              </a:ext>
            </a:extLst>
          </p:cNvPr>
          <p:cNvSpPr txBox="1"/>
          <p:nvPr>
            <p:custDataLst>
              <p:tags r:id="rId1"/>
            </p:custDataLst>
          </p:nvPr>
        </p:nvSpPr>
        <p:spPr>
          <a:xfrm>
            <a:off x="1242463" y="685717"/>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Rôles particuliers de la composante police</a:t>
            </a:r>
          </a:p>
        </p:txBody>
      </p:sp>
      <p:sp>
        <p:nvSpPr>
          <p:cNvPr id="8" name="TextBox 7">
            <a:extLst>
              <a:ext uri="{FF2B5EF4-FFF2-40B4-BE49-F238E27FC236}">
                <a16:creationId xmlns:a16="http://schemas.microsoft.com/office/drawing/2014/main" id="{1572CA6B-CEF4-485B-E746-D5BA0D1ACD4E}"/>
              </a:ext>
            </a:extLst>
          </p:cNvPr>
          <p:cNvSpPr txBox="1"/>
          <p:nvPr>
            <p:custDataLst>
              <p:tags r:id="rId2"/>
            </p:custDataLst>
          </p:nvPr>
        </p:nvSpPr>
        <p:spPr>
          <a:xfrm>
            <a:off x="1598645" y="1438354"/>
            <a:ext cx="9000000"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Encadrement de la police du pays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Prise en charge des vérifications, de la formation et du conseil</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Enquêtes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Élaboration de rapports à l’intention de la composante Droits de l’homme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Préparation à intervenir</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4275919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54D4A6-37BF-53C4-2E7B-65C2B75AE678}"/>
              </a:ext>
            </a:extLst>
          </p:cNvPr>
          <p:cNvSpPr txBox="1"/>
          <p:nvPr>
            <p:custDataLst>
              <p:tags r:id="rId1"/>
            </p:custDataLst>
          </p:nvPr>
        </p:nvSpPr>
        <p:spPr>
          <a:xfrm>
            <a:off x="1242463" y="75975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Rôles particuliers de la composante militaire</a:t>
            </a:r>
          </a:p>
        </p:txBody>
      </p:sp>
      <p:sp>
        <p:nvSpPr>
          <p:cNvPr id="8" name="TextBox 7">
            <a:extLst>
              <a:ext uri="{FF2B5EF4-FFF2-40B4-BE49-F238E27FC236}">
                <a16:creationId xmlns:a16="http://schemas.microsoft.com/office/drawing/2014/main" id="{1572CA6B-CEF4-485B-E746-D5BA0D1ACD4E}"/>
              </a:ext>
            </a:extLst>
          </p:cNvPr>
          <p:cNvSpPr txBox="1"/>
          <p:nvPr>
            <p:custDataLst>
              <p:tags r:id="rId2"/>
            </p:custDataLst>
          </p:nvPr>
        </p:nvSpPr>
        <p:spPr>
          <a:xfrm>
            <a:off x="1598645" y="1438354"/>
            <a:ext cx="9000000" cy="36317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Création d’un environnement sûr et sécurisé</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Protection physique des civils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Élaboration de rapports et suivi</a:t>
            </a:r>
          </a:p>
          <a:p>
            <a:pPr marL="342900" indent="-342900">
              <a:spcBef>
                <a:spcPts val="600"/>
              </a:spcBef>
              <a:spcAft>
                <a:spcPts val="600"/>
              </a:spcAft>
              <a:buFont typeface="Arial" panose="020B0604020202020204" pitchFamily="34" charset="0"/>
              <a:buChar char="•"/>
            </a:pPr>
            <a:r>
              <a:rPr lang="fr-FR" sz="2000" dirty="0">
                <a:latin typeface="Verdana"/>
                <a:ea typeface="Verdana"/>
              </a:rPr>
              <a:t>Soutien à la composante Droits de l’homme et aux partenaires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Contact continu avec les forces et groupes armés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Renforcement de la crédibilité de la mission</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Protection physique des civils</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743820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A30BE3-C062-5BBF-D19C-636EECD29790}"/>
              </a:ext>
            </a:extLst>
          </p:cNvPr>
          <p:cNvPicPr>
            <a:picLocks noChangeAspect="1"/>
          </p:cNvPicPr>
          <p:nvPr>
            <p:custDataLst>
              <p:tags r:id="rId1"/>
            </p:custDataLst>
          </p:nvPr>
        </p:nvPicPr>
        <p:blipFill>
          <a:blip r:embed="rId8"/>
          <a:stretch>
            <a:fillRect/>
          </a:stretch>
        </p:blipFill>
        <p:spPr>
          <a:xfrm>
            <a:off x="1515377" y="1552711"/>
            <a:ext cx="2160000" cy="2741168"/>
          </a:xfrm>
          <a:prstGeom prst="rect">
            <a:avLst/>
          </a:prstGeom>
        </p:spPr>
      </p:pic>
      <p:sp>
        <p:nvSpPr>
          <p:cNvPr id="4" name="TextBox 3">
            <a:extLst>
              <a:ext uri="{FF2B5EF4-FFF2-40B4-BE49-F238E27FC236}">
                <a16:creationId xmlns:a16="http://schemas.microsoft.com/office/drawing/2014/main" id="{95BD37CD-C502-1DA3-A779-40B2D8606F71}"/>
              </a:ext>
            </a:extLst>
          </p:cNvPr>
          <p:cNvSpPr txBox="1"/>
          <p:nvPr>
            <p:custDataLst>
              <p:tags r:id="rId2"/>
            </p:custDataLst>
          </p:nvPr>
        </p:nvSpPr>
        <p:spPr>
          <a:xfrm>
            <a:off x="1939020" y="747469"/>
            <a:ext cx="8313960"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Partenaires de l’ONU qui jouent un rôle de premier plan en matière de droits humains</a:t>
            </a:r>
          </a:p>
        </p:txBody>
      </p:sp>
      <p:pic>
        <p:nvPicPr>
          <p:cNvPr id="2" name="Picture 2" descr="Human Rights Council (HRC ...">
            <a:extLst>
              <a:ext uri="{FF2B5EF4-FFF2-40B4-BE49-F238E27FC236}">
                <a16:creationId xmlns:a16="http://schemas.microsoft.com/office/drawing/2014/main" id="{9C6EB631-570D-E149-2CBC-988E52093AF6}"/>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1204020" y="4372015"/>
            <a:ext cx="3060000" cy="153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D2D86E1-1102-3F25-FACB-2F1CE4C94C28}"/>
              </a:ext>
            </a:extLst>
          </p:cNvPr>
          <p:cNvSpPr txBox="1"/>
          <p:nvPr>
            <p:custDataLst>
              <p:tags r:id="rId4"/>
            </p:custDataLst>
          </p:nvPr>
        </p:nvSpPr>
        <p:spPr>
          <a:xfrm>
            <a:off x="4487917" y="2415464"/>
            <a:ext cx="6500063" cy="1015663"/>
          </a:xfrm>
          <a:prstGeom prst="rect">
            <a:avLst/>
          </a:prstGeom>
          <a:noFill/>
        </p:spPr>
        <p:txBody>
          <a:bodyPr wrap="square" rtlCol="0">
            <a:spAutoFit/>
          </a:bodyPr>
          <a:lstStyle/>
          <a:p>
            <a:r>
              <a:rPr lang="fr-FR" sz="2000" dirty="0">
                <a:latin typeface="Verdana" panose="020B0604030504040204" pitchFamily="34" charset="0"/>
                <a:ea typeface="Verdana" panose="020B0604030504040204" pitchFamily="34" charset="0"/>
              </a:rPr>
              <a:t>En étroite collaboration avec les gouvernements, les entités de l’ONU et la société civile, le HCDH est à la pointe des efforts mondiaux en matière de droits humains.</a:t>
            </a:r>
          </a:p>
        </p:txBody>
      </p:sp>
      <p:sp>
        <p:nvSpPr>
          <p:cNvPr id="7" name="TextBox 6">
            <a:extLst>
              <a:ext uri="{FF2B5EF4-FFF2-40B4-BE49-F238E27FC236}">
                <a16:creationId xmlns:a16="http://schemas.microsoft.com/office/drawing/2014/main" id="{C261807F-3710-F25E-9B03-5CF8A0A2415B}"/>
              </a:ext>
            </a:extLst>
          </p:cNvPr>
          <p:cNvSpPr txBox="1"/>
          <p:nvPr>
            <p:custDataLst>
              <p:tags r:id="rId5"/>
            </p:custDataLst>
          </p:nvPr>
        </p:nvSpPr>
        <p:spPr>
          <a:xfrm>
            <a:off x="4487917" y="4699481"/>
            <a:ext cx="6500063" cy="707886"/>
          </a:xfrm>
          <a:prstGeom prst="rect">
            <a:avLst/>
          </a:prstGeom>
          <a:noFill/>
        </p:spPr>
        <p:txBody>
          <a:bodyPr wrap="square" rtlCol="0">
            <a:spAutoFit/>
          </a:bodyPr>
          <a:lstStyle/>
          <a:p>
            <a:r>
              <a:rPr lang="fr-FR" sz="2000" dirty="0">
                <a:latin typeface="Verdana" panose="020B0604030504040204" pitchFamily="34" charset="0"/>
                <a:ea typeface="Verdana" panose="020B0604030504040204" pitchFamily="34" charset="0"/>
                <a:cs typeface="Arial" panose="020B0604020202020204" pitchFamily="34" charset="0"/>
              </a:rPr>
              <a:t>Le Conseil des droits de l’homme de l’ONU </a:t>
            </a:r>
            <a:r>
              <a:rPr lang="fr-FR" sz="2000" dirty="0">
                <a:effectLst/>
                <a:latin typeface="Verdana" panose="020B0604030504040204" pitchFamily="34" charset="0"/>
                <a:ea typeface="Verdana" panose="020B0604030504040204" pitchFamily="34" charset="0"/>
                <a:cs typeface="Arial" panose="020B0604020202020204" pitchFamily="34" charset="0"/>
              </a:rPr>
              <a:t>examine périodiquement le bilan de tous les pays en matière de droits humains</a:t>
            </a:r>
          </a:p>
        </p:txBody>
      </p:sp>
    </p:spTree>
    <p:extLst>
      <p:ext uri="{BB962C8B-B14F-4D97-AF65-F5344CB8AC3E}">
        <p14:creationId xmlns:p14="http://schemas.microsoft.com/office/powerpoint/2010/main" val="86784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77684E-15BA-0EE6-AFA3-EC385658CC4B}"/>
              </a:ext>
            </a:extLst>
          </p:cNvPr>
          <p:cNvSpPr txBox="1"/>
          <p:nvPr>
            <p:custDataLst>
              <p:tags r:id="rId1"/>
            </p:custDataLst>
          </p:nvPr>
        </p:nvSpPr>
        <p:spPr>
          <a:xfrm>
            <a:off x="964692"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Politiques et principes de l’ONU en matière de droits humains</a:t>
            </a:r>
          </a:p>
        </p:txBody>
      </p:sp>
      <p:sp>
        <p:nvSpPr>
          <p:cNvPr id="4" name="TextBox 3">
            <a:extLst>
              <a:ext uri="{FF2B5EF4-FFF2-40B4-BE49-F238E27FC236}">
                <a16:creationId xmlns:a16="http://schemas.microsoft.com/office/drawing/2014/main" id="{83498DC3-F56E-ADB1-6E3B-B906EE746F54}"/>
              </a:ext>
            </a:extLst>
          </p:cNvPr>
          <p:cNvSpPr txBox="1"/>
          <p:nvPr>
            <p:custDataLst>
              <p:tags r:id="rId2"/>
            </p:custDataLst>
          </p:nvPr>
        </p:nvSpPr>
        <p:spPr>
          <a:xfrm>
            <a:off x="1344706" y="1438354"/>
            <a:ext cx="9509760" cy="50937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lnSpc>
                <a:spcPct val="150000"/>
              </a:lnSpc>
              <a:buFont typeface="Arial" panose="020B0604020202020204" pitchFamily="34" charset="0"/>
              <a:buChar char="•"/>
            </a:pPr>
            <a:r>
              <a:rPr lang="fr-FR" sz="2000" dirty="0">
                <a:latin typeface="Verdana"/>
                <a:ea typeface="Verdana"/>
              </a:rPr>
              <a:t>Appel à l’action en faveur des droits humains (2020)</a:t>
            </a:r>
          </a:p>
          <a:p>
            <a:pPr marL="342900" indent="-342900" algn="l">
              <a:lnSpc>
                <a:spcPct val="150000"/>
              </a:lnSpc>
              <a:buFont typeface="Arial" panose="020B0604020202020204" pitchFamily="34" charset="0"/>
              <a:buChar char="•"/>
            </a:pPr>
            <a:r>
              <a:rPr lang="fr-FR" sz="2000" dirty="0">
                <a:latin typeface="Verdana"/>
                <a:ea typeface="Verdana"/>
              </a:rPr>
              <a:t>Stratégie de l’ONU pour l’inclusion des personnes en situation de handicap (2019)</a:t>
            </a:r>
          </a:p>
          <a:p>
            <a:pPr marL="342900" indent="-342900" algn="l">
              <a:lnSpc>
                <a:spcPct val="150000"/>
              </a:lnSpc>
              <a:buFont typeface="Arial" panose="020B0604020202020204" pitchFamily="34" charset="0"/>
              <a:buChar char="•"/>
            </a:pPr>
            <a:r>
              <a:rPr lang="fr-FR" sz="2000" dirty="0">
                <a:latin typeface="Verdana"/>
                <a:ea typeface="Verdana"/>
              </a:rPr>
              <a:t>Politique de diligence voulue en matière de droits humains (PDVDH) dans le contexte de l’appui que l’ONU fournit aux forces de sécurité non onusiennes (2013)</a:t>
            </a:r>
          </a:p>
          <a:p>
            <a:pPr marL="342900" indent="-342900" algn="l">
              <a:lnSpc>
                <a:spcPct val="150000"/>
              </a:lnSpc>
              <a:buFont typeface="Arial" panose="020B0604020202020204" pitchFamily="34" charset="0"/>
              <a:buChar char="•"/>
            </a:pPr>
            <a:r>
              <a:rPr lang="fr-FR" sz="2000" dirty="0">
                <a:latin typeface="Verdana"/>
                <a:ea typeface="Verdana"/>
              </a:rPr>
              <a:t>Politique de l’ONU sur les vérifications des personnels de l’ONU du point de vue des droits de l’homme, 2012</a:t>
            </a:r>
          </a:p>
          <a:p>
            <a:pPr marL="342900" indent="-342900" algn="l">
              <a:lnSpc>
                <a:spcPct val="150000"/>
              </a:lnSpc>
              <a:buFont typeface="Arial" panose="020B0604020202020204" pitchFamily="34" charset="0"/>
              <a:buChar char="•"/>
            </a:pPr>
            <a:r>
              <a:rPr lang="fr-FR" sz="2000" dirty="0">
                <a:latin typeface="Verdana"/>
                <a:ea typeface="Verdana"/>
              </a:rPr>
              <a:t>Politique de l’ONU sur les droits humains dans le cadre des opérations de maintien de la paix et des missions politiques (2011)</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2951854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E116AB3-820A-378E-7F32-D9023901A4DB}"/>
              </a:ext>
            </a:extLst>
          </p:cNvPr>
          <p:cNvSpPr txBox="1"/>
          <p:nvPr>
            <p:custDataLst>
              <p:tags r:id="rId1"/>
            </p:custDataLst>
          </p:nvPr>
        </p:nvSpPr>
        <p:spPr>
          <a:xfrm>
            <a:off x="882172" y="982103"/>
            <a:ext cx="1042765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Politique de diligence voulue en matière de droits humains (PDVDH)</a:t>
            </a:r>
          </a:p>
        </p:txBody>
      </p:sp>
      <p:sp>
        <p:nvSpPr>
          <p:cNvPr id="7" name="TextBox 6">
            <a:extLst>
              <a:ext uri="{FF2B5EF4-FFF2-40B4-BE49-F238E27FC236}">
                <a16:creationId xmlns:a16="http://schemas.microsoft.com/office/drawing/2014/main" id="{296E0D20-E16F-B919-E0A6-2A528E03E9AB}"/>
              </a:ext>
            </a:extLst>
          </p:cNvPr>
          <p:cNvSpPr txBox="1"/>
          <p:nvPr>
            <p:custDataLst>
              <p:tags r:id="rId2"/>
            </p:custDataLst>
          </p:nvPr>
        </p:nvSpPr>
        <p:spPr>
          <a:xfrm>
            <a:off x="1596000" y="1730741"/>
            <a:ext cx="90000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spcBef>
                <a:spcPts val="600"/>
              </a:spcBef>
              <a:spcAft>
                <a:spcPts val="600"/>
              </a:spcAft>
            </a:pPr>
            <a:r>
              <a:rPr lang="fr-FR" sz="2000" b="1" dirty="0">
                <a:effectLst/>
                <a:latin typeface="Verdana"/>
                <a:ea typeface="Calibri"/>
                <a:cs typeface="ArialMT-Identity-H"/>
              </a:rPr>
              <a:t>Tout soutien de l’ONU à des forces non onusiennes doit :</a:t>
            </a:r>
          </a:p>
          <a:p>
            <a:pPr marL="342900" indent="-342900">
              <a:spcBef>
                <a:spcPts val="600"/>
              </a:spcBef>
              <a:spcAft>
                <a:spcPts val="600"/>
              </a:spcAft>
              <a:buFont typeface="Symbol" panose="05050102010706020507" pitchFamily="18" charset="2"/>
              <a:buChar char=""/>
            </a:pPr>
            <a:r>
              <a:rPr lang="fr-FR" sz="2000" dirty="0">
                <a:effectLst/>
                <a:latin typeface="Verdana"/>
                <a:ea typeface="Calibri"/>
                <a:cs typeface="Arial"/>
              </a:rPr>
              <a:t>Respecter la Charte</a:t>
            </a:r>
            <a:r>
              <a:rPr lang="fr-FR" sz="2000" dirty="0">
                <a:latin typeface="Verdana"/>
                <a:ea typeface="Calibri"/>
                <a:cs typeface="Arial"/>
              </a:rPr>
              <a:t> des Nations Unies</a:t>
            </a:r>
          </a:p>
          <a:p>
            <a:pPr marL="342900" indent="-342900">
              <a:spcBef>
                <a:spcPts val="600"/>
              </a:spcBef>
              <a:spcAft>
                <a:spcPts val="600"/>
              </a:spcAft>
              <a:buFont typeface="Symbol" panose="05050102010706020507" pitchFamily="18" charset="2"/>
              <a:buChar char=""/>
            </a:pPr>
            <a:r>
              <a:rPr lang="fr-FR" sz="2000" dirty="0">
                <a:effectLst/>
                <a:latin typeface="Verdana"/>
                <a:ea typeface="Calibri"/>
                <a:cs typeface="Arial"/>
              </a:rPr>
              <a:t>Satisfaire aux responsabilités incombant l’ONU en matière de respect et</a:t>
            </a:r>
            <a:r>
              <a:rPr lang="fr-FR" sz="2000" dirty="0">
                <a:latin typeface="Verdana"/>
                <a:ea typeface="Calibri"/>
                <a:cs typeface="Arial"/>
              </a:rPr>
              <a:t> de promotion en vertu du </a:t>
            </a:r>
            <a:r>
              <a:rPr lang="fr-FR" sz="2000" dirty="0">
                <a:solidFill>
                  <a:srgbClr val="000000"/>
                </a:solidFill>
                <a:highlight>
                  <a:srgbClr val="FFFFFF"/>
                </a:highlight>
                <a:latin typeface="Verdana"/>
                <a:ea typeface="Calibri"/>
                <a:cs typeface="Arial"/>
              </a:rPr>
              <a:t>DIDH, du DIH et du droit international des réfugiés</a:t>
            </a:r>
          </a:p>
        </p:txBody>
      </p:sp>
      <p:graphicFrame>
        <p:nvGraphicFramePr>
          <p:cNvPr id="10" name="Table 9">
            <a:extLst>
              <a:ext uri="{FF2B5EF4-FFF2-40B4-BE49-F238E27FC236}">
                <a16:creationId xmlns:a16="http://schemas.microsoft.com/office/drawing/2014/main" id="{9538D568-CDDB-8DD2-0488-FAEB4C5ECF3A}"/>
              </a:ext>
            </a:extLst>
          </p:cNvPr>
          <p:cNvGraphicFramePr>
            <a:graphicFrameLocks noGrp="1"/>
          </p:cNvGraphicFramePr>
          <p:nvPr>
            <p:custDataLst>
              <p:tags r:id="rId3"/>
            </p:custDataLst>
            <p:extLst>
              <p:ext uri="{D42A27DB-BD31-4B8C-83A1-F6EECF244321}">
                <p14:modId xmlns:p14="http://schemas.microsoft.com/office/powerpoint/2010/main" val="3337930196"/>
              </p:ext>
            </p:extLst>
          </p:nvPr>
        </p:nvGraphicFramePr>
        <p:xfrm>
          <a:off x="1598645" y="3966679"/>
          <a:ext cx="9000000" cy="1089687"/>
        </p:xfrm>
        <a:graphic>
          <a:graphicData uri="http://schemas.openxmlformats.org/drawingml/2006/table">
            <a:tbl>
              <a:tblPr firstRow="1" bandRow="1">
                <a:tableStyleId>{5C22544A-7EE6-4342-B048-85BDC9FD1C3A}</a:tableStyleId>
              </a:tblPr>
              <a:tblGrid>
                <a:gridCol w="9000000">
                  <a:extLst>
                    <a:ext uri="{9D8B030D-6E8A-4147-A177-3AD203B41FA5}">
                      <a16:colId xmlns:a16="http://schemas.microsoft.com/office/drawing/2014/main" val="1604455090"/>
                    </a:ext>
                  </a:extLst>
                </a:gridCol>
              </a:tblGrid>
              <a:tr h="108968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chemeClr val="tx1"/>
                          </a:solidFill>
                          <a:latin typeface="Verdana"/>
                          <a:ea typeface="Verdana"/>
                        </a:rPr>
                        <a:t>La PDVDH protège et promeut la crédibilité, l’impartialité et les intérêts légaux de la mission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0718853"/>
                  </a:ext>
                </a:extLst>
              </a:tr>
            </a:tbl>
          </a:graphicData>
        </a:graphic>
      </p:graphicFrame>
    </p:spTree>
    <p:extLst>
      <p:ext uri="{BB962C8B-B14F-4D97-AF65-F5344CB8AC3E}">
        <p14:creationId xmlns:p14="http://schemas.microsoft.com/office/powerpoint/2010/main" val="4236084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BE9B73-3CB2-704C-2ADE-14D8EBD648C5}"/>
              </a:ext>
            </a:extLst>
          </p:cNvPr>
          <p:cNvSpPr txBox="1"/>
          <p:nvPr>
            <p:custDataLst>
              <p:tags r:id="rId1"/>
            </p:custDataLst>
          </p:nvPr>
        </p:nvSpPr>
        <p:spPr>
          <a:xfrm>
            <a:off x="964692"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Application de la PDVDH</a:t>
            </a:r>
          </a:p>
        </p:txBody>
      </p:sp>
      <p:sp>
        <p:nvSpPr>
          <p:cNvPr id="4" name="TextBox 3">
            <a:extLst>
              <a:ext uri="{FF2B5EF4-FFF2-40B4-BE49-F238E27FC236}">
                <a16:creationId xmlns:a16="http://schemas.microsoft.com/office/drawing/2014/main" id="{CEE3B1A9-1A6F-C30F-0DC7-AAE71407DD00}"/>
              </a:ext>
            </a:extLst>
          </p:cNvPr>
          <p:cNvSpPr txBox="1"/>
          <p:nvPr>
            <p:custDataLst>
              <p:tags r:id="rId2"/>
            </p:custDataLst>
          </p:nvPr>
        </p:nvSpPr>
        <p:spPr>
          <a:xfrm>
            <a:off x="1598645" y="1438354"/>
            <a:ext cx="9000000" cy="45550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R="0" lvl="0" rtl="0">
              <a:spcBef>
                <a:spcPts val="600"/>
              </a:spcBef>
              <a:spcAft>
                <a:spcPts val="600"/>
              </a:spcAft>
            </a:pPr>
            <a:r>
              <a:rPr lang="fr-FR" sz="2000" b="1" dirty="0">
                <a:effectLst/>
                <a:latin typeface="Verdana"/>
                <a:ea typeface="Verdana"/>
                <a:cs typeface="Arial"/>
              </a:rPr>
              <a:t>Tout soutien de l’ONU à des forces de sécurité non onusiennes doit se conformer à la PDVDH. Cela comprend les activités suivantes :</a:t>
            </a:r>
          </a:p>
          <a:p>
            <a:pPr marL="342900" marR="0" lvl="0" indent="-342900" rtl="0">
              <a:spcBef>
                <a:spcPts val="600"/>
              </a:spcBef>
              <a:spcAft>
                <a:spcPts val="600"/>
              </a:spcAft>
              <a:buFont typeface="Symbol" panose="05050102010706020507" pitchFamily="18" charset="2"/>
              <a:buChar char=""/>
            </a:pPr>
            <a:r>
              <a:rPr lang="fr-FR" sz="2000" dirty="0">
                <a:latin typeface="Verdana"/>
                <a:ea typeface="Verdana"/>
                <a:cs typeface="Arial"/>
              </a:rPr>
              <a:t>Mener des</a:t>
            </a:r>
            <a:r>
              <a:rPr lang="fr-FR" sz="2000" dirty="0">
                <a:effectLst/>
                <a:latin typeface="Verdana"/>
                <a:ea typeface="Verdana"/>
                <a:cs typeface="Arial"/>
              </a:rPr>
              <a:t> opérations conjointes</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Planifier</a:t>
            </a:r>
            <a:r>
              <a:rPr lang="fr-FR" sz="2000" dirty="0">
                <a:effectLst/>
                <a:latin typeface="Verdana"/>
                <a:ea typeface="Verdana"/>
                <a:cs typeface="Arial"/>
              </a:rPr>
              <a:t> l’aide</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Partager</a:t>
            </a:r>
            <a:r>
              <a:rPr lang="fr-FR" sz="2000" dirty="0">
                <a:effectLst/>
                <a:latin typeface="Verdana"/>
                <a:ea typeface="Verdana"/>
                <a:cs typeface="Arial"/>
              </a:rPr>
              <a:t> des renseignements</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Proposer des formations</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Renforcer les</a:t>
            </a:r>
            <a:r>
              <a:rPr lang="fr-FR" sz="2000" dirty="0">
                <a:effectLst/>
                <a:latin typeface="Verdana"/>
                <a:ea typeface="Verdana"/>
                <a:cs typeface="Arial"/>
              </a:rPr>
              <a:t> capacités</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Assurer un mentorat</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Assurer une coopération</a:t>
            </a:r>
            <a:r>
              <a:rPr lang="fr-FR" sz="2000" dirty="0">
                <a:effectLst/>
                <a:latin typeface="Verdana"/>
                <a:ea typeface="Verdana"/>
                <a:cs typeface="Arial"/>
              </a:rPr>
              <a:t> technique</a:t>
            </a:r>
          </a:p>
          <a:p>
            <a:pPr marL="342900" marR="0" lvl="0" indent="-342900">
              <a:spcBef>
                <a:spcPts val="600"/>
              </a:spcBef>
              <a:spcAft>
                <a:spcPts val="600"/>
              </a:spcAft>
              <a:buFont typeface="Symbol" panose="05050102010706020507" pitchFamily="18" charset="2"/>
              <a:buChar char=""/>
            </a:pPr>
            <a:r>
              <a:rPr lang="fr-FR" sz="2000" dirty="0">
                <a:latin typeface="Verdana"/>
                <a:ea typeface="Verdana"/>
                <a:cs typeface="Arial"/>
              </a:rPr>
              <a:t>Proposer un soutien</a:t>
            </a:r>
            <a:r>
              <a:rPr lang="fr-FR" sz="2000" dirty="0">
                <a:effectLst/>
                <a:latin typeface="Verdana"/>
                <a:ea typeface="Verdana"/>
                <a:cs typeface="Arial"/>
              </a:rPr>
              <a:t> administratif </a:t>
            </a:r>
          </a:p>
        </p:txBody>
      </p:sp>
    </p:spTree>
    <p:extLst>
      <p:ext uri="{BB962C8B-B14F-4D97-AF65-F5344CB8AC3E}">
        <p14:creationId xmlns:p14="http://schemas.microsoft.com/office/powerpoint/2010/main" val="3960523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B3318B2-68CA-AB1B-A4AE-E14320BCE4CA}"/>
              </a:ext>
            </a:extLst>
          </p:cNvPr>
          <p:cNvGraphicFramePr>
            <a:graphicFrameLocks noGrp="1"/>
          </p:cNvGraphicFramePr>
          <p:nvPr>
            <p:custDataLst>
              <p:tags r:id="rId1"/>
            </p:custDataLst>
            <p:extLst>
              <p:ext uri="{D42A27DB-BD31-4B8C-83A1-F6EECF244321}">
                <p14:modId xmlns:p14="http://schemas.microsoft.com/office/powerpoint/2010/main" val="1786138121"/>
              </p:ext>
            </p:extLst>
          </p:nvPr>
        </p:nvGraphicFramePr>
        <p:xfrm>
          <a:off x="1596000" y="1371600"/>
          <a:ext cx="8999999" cy="472440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noProof="0" dirty="0">
                          <a:solidFill>
                            <a:srgbClr val="0055A5"/>
                          </a:solidFill>
                          <a:latin typeface="Verdana"/>
                          <a:ea typeface="Verdana"/>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indent="-342900" algn="l">
                        <a:spcBef>
                          <a:spcPts val="600"/>
                        </a:spcBef>
                        <a:spcAft>
                          <a:spcPts val="600"/>
                        </a:spcAft>
                        <a:buFont typeface="Arial" panose="020B0604020202020204" pitchFamily="34" charset="0"/>
                        <a:buChar char="•"/>
                      </a:pPr>
                      <a:r>
                        <a:rPr lang="fr-FR" sz="2000" noProof="0" dirty="0">
                          <a:solidFill>
                            <a:schemeClr val="dk1"/>
                          </a:solidFill>
                          <a:effectLst/>
                          <a:latin typeface="Verdana"/>
                          <a:ea typeface="Verdana"/>
                          <a:cs typeface="+mn-cs"/>
                        </a:rPr>
                        <a:t>Expliquer les devoirs du personnel de maintien de la paix de l’ONU en matière de promotion et de protection des droits humains en tant que priorité transversale des opérations de maintien de la paix de l’ONU.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fr-FR" sz="2000" b="1" noProof="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spcBef>
                          <a:spcPts val="600"/>
                        </a:spcBef>
                        <a:spcAft>
                          <a:spcPts val="600"/>
                        </a:spcAft>
                      </a:pPr>
                      <a:r>
                        <a:rPr lang="fr-FR" sz="2000" b="1" noProof="0" dirty="0">
                          <a:solidFill>
                            <a:srgbClr val="0055A5"/>
                          </a:solidFill>
                          <a:latin typeface="Verdana"/>
                          <a:ea typeface="Verdana"/>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342900" indent="-342900">
                        <a:spcBef>
                          <a:spcPts val="600"/>
                        </a:spcBef>
                        <a:spcAft>
                          <a:spcPts val="600"/>
                        </a:spcAft>
                        <a:buFont typeface="Arial" panose="020B0604020202020204" pitchFamily="34" charset="0"/>
                        <a:buChar char="•"/>
                      </a:pPr>
                      <a:r>
                        <a:rPr lang="fr-FR" sz="2000" noProof="0" dirty="0">
                          <a:latin typeface="Verdana"/>
                          <a:ea typeface="Verdana"/>
                        </a:rPr>
                        <a:t>Dans vos fonctions de maintien de la paix, vous êtes tenu de protéger et de promouvoir les droits humains. </a:t>
                      </a:r>
                    </a:p>
                    <a:p>
                      <a:pPr marL="342900" indent="-342900">
                        <a:spcBef>
                          <a:spcPts val="600"/>
                        </a:spcBef>
                        <a:spcAft>
                          <a:spcPts val="600"/>
                        </a:spcAft>
                        <a:buFont typeface="Arial" panose="020B0604020202020204" pitchFamily="34" charset="0"/>
                        <a:buChar char="•"/>
                      </a:pPr>
                      <a:r>
                        <a:rPr lang="fr-FR" sz="2000" noProof="0" dirty="0">
                          <a:latin typeface="Verdana"/>
                          <a:ea typeface="Verdana"/>
                        </a:rPr>
                        <a:t>Les droits humains constituent un pilier essentiel de l’ONU.</a:t>
                      </a:r>
                    </a:p>
                    <a:p>
                      <a:pPr marL="342900" indent="-342900">
                        <a:spcBef>
                          <a:spcPts val="600"/>
                        </a:spcBef>
                        <a:spcAft>
                          <a:spcPts val="600"/>
                        </a:spcAft>
                        <a:buFont typeface="Arial" panose="020B0604020202020204" pitchFamily="34" charset="0"/>
                        <a:buChar char="•"/>
                      </a:pPr>
                      <a:r>
                        <a:rPr lang="fr-FR" sz="2000" noProof="0" dirty="0">
                          <a:latin typeface="Verdana"/>
                          <a:ea typeface="Verdana"/>
                        </a:rPr>
                        <a:t>La promotion et la protection des droits humains font partie de tous les mandats et structures des missions de maintien de la paix de l’ONU.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3900127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BE9B73-3CB2-704C-2ADE-14D8EBD648C5}"/>
              </a:ext>
            </a:extLst>
          </p:cNvPr>
          <p:cNvSpPr txBox="1"/>
          <p:nvPr>
            <p:custDataLst>
              <p:tags r:id="rId1"/>
            </p:custDataLst>
          </p:nvPr>
        </p:nvSpPr>
        <p:spPr>
          <a:xfrm>
            <a:off x="1245108" y="725910"/>
            <a:ext cx="9701783"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Politique de l’ONU en matière de sélection du personnel de l’ONU du point de vue des droits humains</a:t>
            </a:r>
          </a:p>
        </p:txBody>
      </p:sp>
      <p:sp>
        <p:nvSpPr>
          <p:cNvPr id="4" name="TextBox 3">
            <a:extLst>
              <a:ext uri="{FF2B5EF4-FFF2-40B4-BE49-F238E27FC236}">
                <a16:creationId xmlns:a16="http://schemas.microsoft.com/office/drawing/2014/main" id="{CEE3B1A9-1A6F-C30F-0DC7-AAE71407DD00}"/>
              </a:ext>
            </a:extLst>
          </p:cNvPr>
          <p:cNvSpPr txBox="1"/>
          <p:nvPr>
            <p:custDataLst>
              <p:tags r:id="rId2"/>
            </p:custDataLst>
          </p:nvPr>
        </p:nvSpPr>
        <p:spPr>
          <a:xfrm>
            <a:off x="1595999" y="1690062"/>
            <a:ext cx="900000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Les États Membres doivent mener des vérifications sur l’ensemble du personnel qu’ils désignent ou envoient à l’ONU</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Les personnes qui souhaitent travailler pour l’ONU doivent confirmer qu’elles n’ont pas commis de crimes ni violé le droit international</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 Secrétariat de l’ONU gère une plateforme d’échange d’informations afin de sélectionner les candidats et les personnes nommées sur la base de leur conduite en matière de droits humains</a:t>
            </a:r>
          </a:p>
          <a:p>
            <a:pPr marL="342900" indent="-342900" algn="l">
              <a:spcBef>
                <a:spcPts val="600"/>
              </a:spcBef>
              <a:spcAft>
                <a:spcPts val="600"/>
              </a:spcAft>
              <a:buFont typeface="Arial" panose="020B0604020202020204" pitchFamily="34" charset="0"/>
              <a:buChar char="•"/>
            </a:pPr>
            <a:endParaRPr lang="fr-FR" sz="2000" dirty="0">
              <a:latin typeface="Verdana"/>
              <a:ea typeface="Verdana"/>
            </a:endParaRPr>
          </a:p>
          <a:p>
            <a:pPr algn="ctr">
              <a:spcBef>
                <a:spcPts val="600"/>
              </a:spcBef>
              <a:spcAft>
                <a:spcPts val="600"/>
              </a:spcAft>
            </a:pPr>
            <a:r>
              <a:rPr lang="fr-FR" sz="2000" i="1" dirty="0">
                <a:solidFill>
                  <a:srgbClr val="0055A5"/>
                </a:solidFill>
                <a:latin typeface="Verdana"/>
                <a:ea typeface="Verdana"/>
              </a:rPr>
              <a:t>La Politique de 2012 garantit que l’ONU ne puisse embaucher que des collaborateurs irréprochables du point de vue de l’intégrité</a:t>
            </a:r>
          </a:p>
        </p:txBody>
      </p:sp>
    </p:spTree>
    <p:extLst>
      <p:ext uri="{BB962C8B-B14F-4D97-AF65-F5344CB8AC3E}">
        <p14:creationId xmlns:p14="http://schemas.microsoft.com/office/powerpoint/2010/main" val="1608520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F2B9F1-27A6-9B2E-2B63-EEA662A853AD}"/>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270429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B3318B2-68CA-AB1B-A4AE-E14320BCE4CA}"/>
              </a:ext>
            </a:extLst>
          </p:cNvPr>
          <p:cNvGraphicFramePr>
            <a:graphicFrameLocks noGrp="1"/>
          </p:cNvGraphicFramePr>
          <p:nvPr>
            <p:custDataLst>
              <p:tags r:id="rId1"/>
            </p:custDataLst>
            <p:extLst>
              <p:ext uri="{D42A27DB-BD31-4B8C-83A1-F6EECF244321}">
                <p14:modId xmlns:p14="http://schemas.microsoft.com/office/powerpoint/2010/main" val="3260100560"/>
              </p:ext>
            </p:extLst>
          </p:nvPr>
        </p:nvGraphicFramePr>
        <p:xfrm>
          <a:off x="1596000" y="1436880"/>
          <a:ext cx="8999999" cy="45938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457200" lvl="0" indent="-457200">
                        <a:spcBef>
                          <a:spcPts val="1200"/>
                        </a:spcBef>
                        <a:spcAft>
                          <a:spcPts val="1200"/>
                        </a:spcAft>
                        <a:buFont typeface="+mj-lt"/>
                        <a:buAutoNum type="arabicPeriod"/>
                      </a:pPr>
                      <a:r>
                        <a:rPr lang="fr-FR" sz="2000" u="none" strike="noStrike" dirty="0">
                          <a:solidFill>
                            <a:schemeClr val="dk1"/>
                          </a:solidFill>
                          <a:effectLst/>
                          <a:latin typeface="Verdana" panose="020B0604030504040204" pitchFamily="34" charset="0"/>
                          <a:ea typeface="Verdana" panose="020B0604030504040204" pitchFamily="34" charset="0"/>
                          <a:cs typeface="+mn-cs"/>
                        </a:rPr>
                        <a:t>Faire la distinction entre les violations des droits humains et les atteintes aux droits humains. </a:t>
                      </a:r>
                    </a:p>
                    <a:p>
                      <a:pPr marL="457200" lvl="0" indent="-457200">
                        <a:spcBef>
                          <a:spcPts val="1200"/>
                        </a:spcBef>
                        <a:spcAft>
                          <a:spcPts val="1200"/>
                        </a:spcAft>
                        <a:buFont typeface="+mj-lt"/>
                        <a:buAutoNum type="arabicPeriod"/>
                      </a:pPr>
                      <a:r>
                        <a:rPr lang="fr-FR" sz="2000" u="none" strike="noStrike" dirty="0">
                          <a:solidFill>
                            <a:schemeClr val="dk1"/>
                          </a:solidFill>
                          <a:effectLst/>
                          <a:latin typeface="Verdana" panose="020B0604030504040204" pitchFamily="34" charset="0"/>
                          <a:ea typeface="Verdana" panose="020B0604030504040204" pitchFamily="34" charset="0"/>
                          <a:cs typeface="+mn-cs"/>
                        </a:rPr>
                        <a:t>Identifier les politiques de l’ONU en matière de droits humains qui sont pertinentes pour le maintien de la paix et expliquer leur rôle central dans les opérations de maintien de la paix.</a:t>
                      </a:r>
                    </a:p>
                    <a:p>
                      <a:pPr marL="457200" lvl="0" indent="-457200">
                        <a:spcBef>
                          <a:spcPts val="1200"/>
                        </a:spcBef>
                        <a:spcAft>
                          <a:spcPts val="1200"/>
                        </a:spcAft>
                        <a:buFont typeface="+mj-lt"/>
                        <a:buAutoNum type="arabicPeriod"/>
                      </a:pPr>
                      <a:r>
                        <a:rPr lang="fr-FR" sz="2000" u="none" strike="noStrike" dirty="0">
                          <a:solidFill>
                            <a:schemeClr val="dk1"/>
                          </a:solidFill>
                          <a:effectLst/>
                          <a:latin typeface="Verdana" panose="020B0604030504040204" pitchFamily="34" charset="0"/>
                          <a:ea typeface="Verdana" panose="020B0604030504040204" pitchFamily="34" charset="0"/>
                          <a:cs typeface="+mn-cs"/>
                        </a:rPr>
                        <a:t>Identifier les rôles liés aux droits humains dans une mission de maintien de la paix de l’ONU.</a:t>
                      </a:r>
                    </a:p>
                    <a:p>
                      <a:pPr marL="457200" lvl="0" indent="-457200">
                        <a:spcBef>
                          <a:spcPts val="1200"/>
                        </a:spcBef>
                        <a:spcAft>
                          <a:spcPts val="1200"/>
                        </a:spcAft>
                        <a:buFont typeface="+mj-lt"/>
                        <a:buAutoNum type="arabicPeriod"/>
                      </a:pPr>
                      <a:r>
                        <a:rPr lang="fr-FR" sz="2000" u="none" strike="noStrike" dirty="0">
                          <a:solidFill>
                            <a:schemeClr val="dk1"/>
                          </a:solidFill>
                          <a:effectLst/>
                          <a:latin typeface="Verdana" panose="020B0604030504040204" pitchFamily="34" charset="0"/>
                          <a:ea typeface="Verdana" panose="020B0604030504040204" pitchFamily="34" charset="0"/>
                          <a:cs typeface="+mn-cs"/>
                        </a:rPr>
                        <a:t>Dresser la liste des mesures à mettre en œuvre lorsque des violations des droits humains sont constatées et se préparer à prendre ces mesures lors du déploiement.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2128223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2191541-8E00-2420-0D12-EAC7587A4909}"/>
              </a:ext>
            </a:extLst>
          </p:cNvPr>
          <p:cNvGraphicFramePr>
            <a:graphicFrameLocks noGrp="1"/>
          </p:cNvGraphicFramePr>
          <p:nvPr>
            <p:custDataLst>
              <p:tags r:id="rId1"/>
            </p:custDataLst>
            <p:extLst>
              <p:ext uri="{D42A27DB-BD31-4B8C-83A1-F6EECF244321}">
                <p14:modId xmlns:p14="http://schemas.microsoft.com/office/powerpoint/2010/main" val="1383729582"/>
              </p:ext>
            </p:extLst>
          </p:nvPr>
        </p:nvGraphicFramePr>
        <p:xfrm>
          <a:off x="1524000" y="1974600"/>
          <a:ext cx="9144000" cy="3048000"/>
        </p:xfrm>
        <a:graphic>
          <a:graphicData uri="http://schemas.openxmlformats.org/drawingml/2006/table">
            <a:tbl>
              <a:tblPr firstRow="1" firstCol="1" bandRow="1">
                <a:tableStyleId>{5C22544A-7EE6-4342-B048-85BDC9FD1C3A}</a:tableStyleId>
              </a:tblPr>
              <a:tblGrid>
                <a:gridCol w="2445572">
                  <a:extLst>
                    <a:ext uri="{9D8B030D-6E8A-4147-A177-3AD203B41FA5}">
                      <a16:colId xmlns:a16="http://schemas.microsoft.com/office/drawing/2014/main" val="2117369804"/>
                    </a:ext>
                  </a:extLst>
                </a:gridCol>
                <a:gridCol w="6698428">
                  <a:extLst>
                    <a:ext uri="{9D8B030D-6E8A-4147-A177-3AD203B41FA5}">
                      <a16:colId xmlns:a16="http://schemas.microsoft.com/office/drawing/2014/main" val="2504447503"/>
                    </a:ext>
                  </a:extLst>
                </a:gridCol>
              </a:tblGrid>
              <a:tr h="914400">
                <a:tc gridSpan="2">
                  <a:txBody>
                    <a:bodyPr/>
                    <a:lstStyle/>
                    <a:p>
                      <a:pPr marL="0" marR="0">
                        <a:lnSpc>
                          <a:spcPct val="100000"/>
                        </a:lnSpc>
                        <a:spcBef>
                          <a:spcPts val="1200"/>
                        </a:spcBef>
                        <a:spcAft>
                          <a:spcPts val="1200"/>
                        </a:spcAft>
                      </a:pPr>
                      <a:r>
                        <a:rPr lang="fr-FR" sz="2000" dirty="0">
                          <a:solidFill>
                            <a:srgbClr val="0055A5"/>
                          </a:solidFill>
                          <a:effectLst/>
                          <a:latin typeface="Verdana"/>
                          <a:ea typeface="Verdana"/>
                        </a:rPr>
                        <a:t>Activité d’apprentissage obligatoire 2.3.1 : Traumatisme de guerre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165574739"/>
                  </a:ext>
                </a:extLst>
              </a:tr>
              <a:tr h="10800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cs typeface="Arial"/>
                        </a:rPr>
                        <a:t>Objet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solidFill>
                            <a:schemeClr val="dk1"/>
                          </a:solidFill>
                          <a:effectLst/>
                          <a:latin typeface="Verdana"/>
                          <a:ea typeface="Verdana"/>
                          <a:cs typeface="+mn-cs"/>
                        </a:rPr>
                        <a:t>Identifier les droits humains qui sont fréquemment menacés dans les conflits et qui doivent faire l’objet d’une attention urgente de la part du personnel de maintien de la paix de l’ONU</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6996522"/>
                  </a:ext>
                </a:extLst>
              </a:tr>
              <a:tr h="9144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rPr>
                        <a:t>Temps imparti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effectLst/>
                          <a:latin typeface="Verdana"/>
                          <a:ea typeface="Verdana"/>
                        </a:rPr>
                        <a:t>15 minutes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8295258"/>
                  </a:ext>
                </a:extLst>
              </a:tr>
            </a:tbl>
          </a:graphicData>
        </a:graphic>
      </p:graphicFrame>
    </p:spTree>
    <p:extLst>
      <p:ext uri="{BB962C8B-B14F-4D97-AF65-F5344CB8AC3E}">
        <p14:creationId xmlns:p14="http://schemas.microsoft.com/office/powerpoint/2010/main" val="1125233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BCEF97-48FA-A726-602C-C7F5415AC4F7}"/>
              </a:ext>
            </a:extLst>
          </p:cNvPr>
          <p:cNvSpPr txBox="1"/>
          <p:nvPr>
            <p:custDataLst>
              <p:tags r:id="rId1"/>
            </p:custDataLst>
          </p:nvPr>
        </p:nvSpPr>
        <p:spPr>
          <a:xfrm>
            <a:off x="1245108" y="715861"/>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Violation des droits humains</a:t>
            </a:r>
          </a:p>
        </p:txBody>
      </p:sp>
      <p:sp>
        <p:nvSpPr>
          <p:cNvPr id="4" name="TextBox 3">
            <a:extLst>
              <a:ext uri="{FF2B5EF4-FFF2-40B4-BE49-F238E27FC236}">
                <a16:creationId xmlns:a16="http://schemas.microsoft.com/office/drawing/2014/main" id="{538FD97E-2748-AC0E-9188-653A97254B83}"/>
              </a:ext>
            </a:extLst>
          </p:cNvPr>
          <p:cNvSpPr txBox="1"/>
          <p:nvPr>
            <p:custDataLst>
              <p:tags r:id="rId2"/>
            </p:custDataLst>
          </p:nvPr>
        </p:nvSpPr>
        <p:spPr>
          <a:xfrm>
            <a:off x="1595999" y="1920895"/>
            <a:ext cx="9000000"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Situation dans laquelle des représentants de l’État ignorent les droits humains des personnes ou agissent d’une manière qui les nie ou les met en péril. </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Les actions intentionnelles qui entraînent une violation des droits humains comprennent :</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L’arrestation et la détention sans mandat d’arrêt ni motif raisonnable</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La torture d’une personne détenue par la police ou l’armée</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Les viols de femmes et de jeunes filles par des soldats</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Les tirs de police sur des manifestants pacifiques.</a:t>
            </a:r>
          </a:p>
        </p:txBody>
      </p:sp>
    </p:spTree>
    <p:extLst>
      <p:ext uri="{BB962C8B-B14F-4D97-AF65-F5344CB8AC3E}">
        <p14:creationId xmlns:p14="http://schemas.microsoft.com/office/powerpoint/2010/main" val="1958539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BCEF97-48FA-A726-602C-C7F5415AC4F7}"/>
              </a:ext>
            </a:extLst>
          </p:cNvPr>
          <p:cNvSpPr txBox="1"/>
          <p:nvPr>
            <p:custDataLst>
              <p:tags r:id="rId1"/>
            </p:custDataLst>
          </p:nvPr>
        </p:nvSpPr>
        <p:spPr>
          <a:xfrm>
            <a:off x="1245108" y="695765"/>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Atteinte aux droits humains</a:t>
            </a:r>
          </a:p>
        </p:txBody>
      </p:sp>
      <p:sp>
        <p:nvSpPr>
          <p:cNvPr id="4" name="TextBox 3">
            <a:extLst>
              <a:ext uri="{FF2B5EF4-FFF2-40B4-BE49-F238E27FC236}">
                <a16:creationId xmlns:a16="http://schemas.microsoft.com/office/drawing/2014/main" id="{538FD97E-2748-AC0E-9188-653A97254B83}"/>
              </a:ext>
            </a:extLst>
          </p:cNvPr>
          <p:cNvSpPr txBox="1"/>
          <p:nvPr>
            <p:custDataLst>
              <p:tags r:id="rId2"/>
            </p:custDataLst>
          </p:nvPr>
        </p:nvSpPr>
        <p:spPr>
          <a:xfrm>
            <a:off x="1598645" y="1438354"/>
            <a:ext cx="90000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Plus large que les les violations des droits humains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Les atteintes aux droits humains sont des actes commis par des acteurs non étatiques qui empêchent les gens de jouir de leurs droits fondamentaux</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Les acteurs non étatiques comprennent les groupes rebelles, les milices, les entreprises ou encore les particuliers</a:t>
            </a:r>
          </a:p>
          <a:p>
            <a:pPr marL="285750" indent="-285750">
              <a:spcBef>
                <a:spcPts val="600"/>
              </a:spcBef>
              <a:spcAft>
                <a:spcPts val="600"/>
              </a:spcAft>
              <a:buFont typeface="Arial" panose="020B0604020202020204" pitchFamily="34" charset="0"/>
              <a:buChar char="•"/>
            </a:pPr>
            <a:endParaRPr lang="fr-FR" sz="2000" dirty="0">
              <a:latin typeface="Verdana"/>
              <a:ea typeface="Verdana"/>
            </a:endParaRPr>
          </a:p>
          <a:p>
            <a:pPr marL="285750" indent="-285750">
              <a:spcBef>
                <a:spcPts val="600"/>
              </a:spcBef>
              <a:spcAft>
                <a:spcPts val="600"/>
              </a:spcAft>
              <a:buFont typeface="Arial" panose="020B0604020202020204" pitchFamily="34" charset="0"/>
              <a:buChar char="•"/>
            </a:pPr>
            <a:endParaRPr lang="fr-FR" sz="2000" dirty="0">
              <a:latin typeface="Verdana"/>
              <a:ea typeface="Verdana"/>
            </a:endParaRPr>
          </a:p>
        </p:txBody>
      </p:sp>
      <p:pic>
        <p:nvPicPr>
          <p:cNvPr id="5" name="Picture 4">
            <a:extLst>
              <a:ext uri="{FF2B5EF4-FFF2-40B4-BE49-F238E27FC236}">
                <a16:creationId xmlns:a16="http://schemas.microsoft.com/office/drawing/2014/main" id="{FB3303AA-795F-1838-2695-925E0DD83BF9}"/>
              </a:ext>
            </a:extLst>
          </p:cNvPr>
          <p:cNvPicPr>
            <a:picLocks noChangeAspect="1"/>
          </p:cNvPicPr>
          <p:nvPr>
            <p:custDataLst>
              <p:tags r:id="rId3"/>
            </p:custDataLst>
          </p:nvPr>
        </p:nvPicPr>
        <p:blipFill>
          <a:blip r:embed="rId5"/>
          <a:stretch>
            <a:fillRect/>
          </a:stretch>
        </p:blipFill>
        <p:spPr>
          <a:xfrm>
            <a:off x="2476373" y="3763826"/>
            <a:ext cx="7239251" cy="2244093"/>
          </a:xfrm>
          <a:prstGeom prst="rect">
            <a:avLst/>
          </a:prstGeom>
        </p:spPr>
      </p:pic>
    </p:spTree>
    <p:extLst>
      <p:ext uri="{BB962C8B-B14F-4D97-AF65-F5344CB8AC3E}">
        <p14:creationId xmlns:p14="http://schemas.microsoft.com/office/powerpoint/2010/main" val="46957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arter of the United Nations and Statute of the International Court of  Justice | United Nations iLibrary">
            <a:extLst>
              <a:ext uri="{FF2B5EF4-FFF2-40B4-BE49-F238E27FC236}">
                <a16:creationId xmlns:a16="http://schemas.microsoft.com/office/drawing/2014/main" id="{D9937C4E-FF22-CEA4-7FED-F58B9925C912}"/>
              </a:ext>
            </a:extLst>
          </p:cNvPr>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2274719" y="3960711"/>
            <a:ext cx="1800000" cy="2361175"/>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1028" name="Picture 4" descr="1948) United Nations Universal Declaration of Human Rights •">
            <a:extLst>
              <a:ext uri="{FF2B5EF4-FFF2-40B4-BE49-F238E27FC236}">
                <a16:creationId xmlns:a16="http://schemas.microsoft.com/office/drawing/2014/main" id="{55D48874-85DF-669A-4463-204C49AB0666}"/>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5195999" y="3960711"/>
            <a:ext cx="1800000" cy="2427715"/>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5F6BF4E-E4D3-B256-C699-CA136D564973}"/>
              </a:ext>
            </a:extLst>
          </p:cNvPr>
          <p:cNvPicPr>
            <a:picLocks noChangeAspect="1"/>
          </p:cNvPicPr>
          <p:nvPr>
            <p:custDataLst>
              <p:tags r:id="rId3"/>
            </p:custDataLst>
          </p:nvPr>
        </p:nvPicPr>
        <p:blipFill>
          <a:blip r:embed="rId9"/>
          <a:stretch>
            <a:fillRect/>
          </a:stretch>
        </p:blipFill>
        <p:spPr>
          <a:xfrm>
            <a:off x="8117279" y="3960711"/>
            <a:ext cx="1800000" cy="2456717"/>
          </a:xfrm>
          <a:prstGeom prst="rect">
            <a:avLst/>
          </a:prstGeom>
          <a:ln>
            <a:solidFill>
              <a:schemeClr val="accent1"/>
            </a:solidFill>
          </a:ln>
        </p:spPr>
      </p:pic>
      <p:sp>
        <p:nvSpPr>
          <p:cNvPr id="2" name="TextBox 1">
            <a:extLst>
              <a:ext uri="{FF2B5EF4-FFF2-40B4-BE49-F238E27FC236}">
                <a16:creationId xmlns:a16="http://schemas.microsoft.com/office/drawing/2014/main" id="{9B1F4C71-C4D1-3957-8518-174E25DC8EC4}"/>
              </a:ext>
            </a:extLst>
          </p:cNvPr>
          <p:cNvSpPr txBox="1"/>
          <p:nvPr>
            <p:custDataLst>
              <p:tags r:id="rId4"/>
            </p:custDataLst>
          </p:nvPr>
        </p:nvSpPr>
        <p:spPr>
          <a:xfrm>
            <a:off x="1245108" y="722192"/>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Cadres juridiques</a:t>
            </a:r>
          </a:p>
        </p:txBody>
      </p:sp>
      <p:sp>
        <p:nvSpPr>
          <p:cNvPr id="4" name="TextBox 3">
            <a:extLst>
              <a:ext uri="{FF2B5EF4-FFF2-40B4-BE49-F238E27FC236}">
                <a16:creationId xmlns:a16="http://schemas.microsoft.com/office/drawing/2014/main" id="{E6764921-D45B-F916-F4CF-6399C57AE8E7}"/>
              </a:ext>
            </a:extLst>
          </p:cNvPr>
          <p:cNvSpPr txBox="1"/>
          <p:nvPr>
            <p:custDataLst>
              <p:tags r:id="rId5"/>
            </p:custDataLst>
          </p:nvPr>
        </p:nvSpPr>
        <p:spPr>
          <a:xfrm>
            <a:off x="1598645" y="1438354"/>
            <a:ext cx="9000000"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latin typeface="Verdana"/>
                <a:ea typeface="Verdana"/>
              </a:rPr>
              <a:t>Souligner le caractère central et légitime des droits humains</a:t>
            </a:r>
          </a:p>
          <a:p>
            <a:pPr marL="285750" indent="-285750">
              <a:spcBef>
                <a:spcPts val="600"/>
              </a:spcBef>
              <a:spcAft>
                <a:spcPts val="600"/>
              </a:spcAft>
              <a:buFont typeface="Arial" panose="020B0604020202020204" pitchFamily="34" charset="0"/>
              <a:buChar char="•"/>
            </a:pPr>
            <a:r>
              <a:rPr lang="fr-FR" sz="2000" dirty="0">
                <a:latin typeface="Verdana"/>
                <a:ea typeface="Verdana"/>
              </a:rPr>
              <a:t>Charte des Nations Unies</a:t>
            </a:r>
          </a:p>
          <a:p>
            <a:pPr marL="285750" indent="-285750">
              <a:spcBef>
                <a:spcPts val="600"/>
              </a:spcBef>
              <a:spcAft>
                <a:spcPts val="600"/>
              </a:spcAft>
              <a:buFont typeface="Arial" panose="020B0604020202020204" pitchFamily="34" charset="0"/>
              <a:buChar char="•"/>
            </a:pPr>
            <a:r>
              <a:rPr lang="fr-FR" sz="2000" dirty="0">
                <a:latin typeface="Verdana"/>
                <a:ea typeface="Verdana"/>
              </a:rPr>
              <a:t>Droit international relatif aux droits de l’homme</a:t>
            </a:r>
          </a:p>
          <a:p>
            <a:pPr marL="285750" indent="-285750">
              <a:spcBef>
                <a:spcPts val="600"/>
              </a:spcBef>
              <a:spcAft>
                <a:spcPts val="600"/>
              </a:spcAft>
              <a:buFont typeface="Arial" panose="020B0604020202020204" pitchFamily="34" charset="0"/>
              <a:buChar char="•"/>
            </a:pPr>
            <a:r>
              <a:rPr lang="fr-FR" sz="2000" dirty="0">
                <a:latin typeface="Verdana"/>
                <a:ea typeface="Verdana"/>
              </a:rPr>
              <a:t>Droit international humanitaire</a:t>
            </a:r>
          </a:p>
          <a:p>
            <a:pPr marL="285750" indent="-285750">
              <a:spcBef>
                <a:spcPts val="600"/>
              </a:spcBef>
              <a:spcAft>
                <a:spcPts val="600"/>
              </a:spcAft>
              <a:buFont typeface="Arial" panose="020B0604020202020204" pitchFamily="34" charset="0"/>
              <a:buChar char="•"/>
            </a:pPr>
            <a:r>
              <a:rPr lang="fr-FR" sz="2000" dirty="0">
                <a:latin typeface="Verdana"/>
                <a:ea typeface="Verdana"/>
              </a:rPr>
              <a:t>Résolutions du Conseil de sécurité</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3453689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62E79E-D699-3E44-6893-6317ADE5C3F1}"/>
              </a:ext>
            </a:extLst>
          </p:cNvPr>
          <p:cNvSpPr txBox="1"/>
          <p:nvPr>
            <p:custDataLst>
              <p:tags r:id="rId1"/>
            </p:custDataLst>
          </p:nvPr>
        </p:nvSpPr>
        <p:spPr>
          <a:xfrm>
            <a:off x="1245108" y="695765"/>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Importance de la protection des droits humains</a:t>
            </a:r>
          </a:p>
        </p:txBody>
      </p:sp>
      <p:sp>
        <p:nvSpPr>
          <p:cNvPr id="4" name="TextBox 3">
            <a:extLst>
              <a:ext uri="{FF2B5EF4-FFF2-40B4-BE49-F238E27FC236}">
                <a16:creationId xmlns:a16="http://schemas.microsoft.com/office/drawing/2014/main" id="{778C9098-0BE0-160F-BC63-FBF28AD78135}"/>
              </a:ext>
            </a:extLst>
          </p:cNvPr>
          <p:cNvSpPr txBox="1"/>
          <p:nvPr>
            <p:custDataLst>
              <p:tags r:id="rId2"/>
            </p:custDataLst>
          </p:nvPr>
        </p:nvSpPr>
        <p:spPr>
          <a:xfrm>
            <a:off x="1595999" y="1588539"/>
            <a:ext cx="900000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Droits humains</a:t>
            </a:r>
          </a:p>
          <a:p>
            <a:pPr algn="l">
              <a:spcBef>
                <a:spcPts val="600"/>
              </a:spcBef>
              <a:spcAft>
                <a:spcPts val="600"/>
              </a:spcAft>
            </a:pPr>
            <a:endParaRPr lang="fr-FR" sz="2000" b="1" dirty="0">
              <a:latin typeface="Verdana"/>
              <a:ea typeface="Verdana"/>
            </a:endParaRPr>
          </a:p>
          <a:p>
            <a:pPr algn="l" defTabSz="833438">
              <a:spcBef>
                <a:spcPts val="600"/>
              </a:spcBef>
              <a:spcAft>
                <a:spcPts val="600"/>
              </a:spcAft>
              <a:tabLst>
                <a:tab pos="9058275" algn="l"/>
              </a:tabLst>
            </a:pPr>
            <a:r>
              <a:rPr lang="fr-FR" sz="2000" i="1" dirty="0">
                <a:latin typeface="Verdana"/>
                <a:ea typeface="Verdana"/>
              </a:rPr>
              <a:t>« Les droits humains ne sont pas un luxe que l’on peut s’offrir en attendant de trouver une solution aux autres problèmes du monde. Ils sont la solution à de nombreux autres problèmes dans le monde. De l’urgence climatique à l’utilisation abusive des technologies, les réponses aux crises actuelles se trouvent dans les droits humains. Les droits humains sont inhérents à la condition humaine. »</a:t>
            </a:r>
          </a:p>
          <a:p>
            <a:pPr algn="l">
              <a:spcBef>
                <a:spcPts val="600"/>
              </a:spcBef>
              <a:spcAft>
                <a:spcPts val="600"/>
              </a:spcAft>
            </a:pPr>
            <a:endParaRPr lang="fr-FR" sz="2000" dirty="0">
              <a:latin typeface="Verdana"/>
              <a:ea typeface="Verdana"/>
            </a:endParaRPr>
          </a:p>
          <a:p>
            <a:pPr algn="r">
              <a:spcBef>
                <a:spcPts val="600"/>
              </a:spcBef>
              <a:spcAft>
                <a:spcPts val="600"/>
              </a:spcAft>
            </a:pPr>
            <a:r>
              <a:rPr lang="fr-FR" sz="2000" i="1" dirty="0">
                <a:latin typeface="Verdana"/>
                <a:ea typeface="Verdana"/>
              </a:rPr>
              <a:t>António Guterres, Secrétaire général</a:t>
            </a:r>
          </a:p>
          <a:p>
            <a:pPr marL="285750" indent="-285750">
              <a:spcBef>
                <a:spcPts val="600"/>
              </a:spcBef>
              <a:spcAft>
                <a:spcPts val="600"/>
              </a:spcAft>
              <a:buFont typeface="Arial" panose="020B0604020202020204" pitchFamily="34" charset="0"/>
              <a:buChar char="•"/>
            </a:pPr>
            <a:endParaRPr lang="fr-FR" sz="2000" dirty="0">
              <a:latin typeface="Verdana"/>
              <a:ea typeface="Verdana"/>
            </a:endParaRPr>
          </a:p>
        </p:txBody>
      </p:sp>
    </p:spTree>
    <p:extLst>
      <p:ext uri="{BB962C8B-B14F-4D97-AF65-F5344CB8AC3E}">
        <p14:creationId xmlns:p14="http://schemas.microsoft.com/office/powerpoint/2010/main" val="570821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C79817-85ED-F646-2A9C-D26B848CD9B8}"/>
              </a:ext>
            </a:extLst>
          </p:cNvPr>
          <p:cNvPicPr>
            <a:picLocks noChangeAspect="1"/>
          </p:cNvPicPr>
          <p:nvPr>
            <p:custDataLst>
              <p:tags r:id="rId1"/>
            </p:custDataLst>
          </p:nvPr>
        </p:nvPicPr>
        <p:blipFill>
          <a:blip r:embed="rId5"/>
          <a:stretch>
            <a:fillRect/>
          </a:stretch>
        </p:blipFill>
        <p:spPr>
          <a:xfrm>
            <a:off x="2780062" y="3685123"/>
            <a:ext cx="6631875" cy="2873175"/>
          </a:xfrm>
          <a:prstGeom prst="rect">
            <a:avLst/>
          </a:prstGeom>
        </p:spPr>
      </p:pic>
      <p:sp>
        <p:nvSpPr>
          <p:cNvPr id="2" name="TextBox 1">
            <a:extLst>
              <a:ext uri="{FF2B5EF4-FFF2-40B4-BE49-F238E27FC236}">
                <a16:creationId xmlns:a16="http://schemas.microsoft.com/office/drawing/2014/main" id="{A7468345-F6FB-35F2-D921-11AA19B9A588}"/>
              </a:ext>
            </a:extLst>
          </p:cNvPr>
          <p:cNvSpPr txBox="1"/>
          <p:nvPr>
            <p:custDataLst>
              <p:tags r:id="rId2"/>
            </p:custDataLst>
          </p:nvPr>
        </p:nvSpPr>
        <p:spPr>
          <a:xfrm>
            <a:off x="1595999" y="790456"/>
            <a:ext cx="900000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Les droits humains dans le maintien de la paix de l’ONU</a:t>
            </a:r>
          </a:p>
        </p:txBody>
      </p:sp>
      <p:sp>
        <p:nvSpPr>
          <p:cNvPr id="6" name="TextBox 5">
            <a:extLst>
              <a:ext uri="{FF2B5EF4-FFF2-40B4-BE49-F238E27FC236}">
                <a16:creationId xmlns:a16="http://schemas.microsoft.com/office/drawing/2014/main" id="{B0EDEB11-CCCB-8EF6-09A7-025ED9CC9B62}"/>
              </a:ext>
            </a:extLst>
          </p:cNvPr>
          <p:cNvSpPr txBox="1"/>
          <p:nvPr>
            <p:custDataLst>
              <p:tags r:id="rId3"/>
            </p:custDataLst>
          </p:nvPr>
        </p:nvSpPr>
        <p:spPr>
          <a:xfrm>
            <a:off x="1598645" y="1438354"/>
            <a:ext cx="90000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Intégrer ces problématiques dans la vie quotidienne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Soutenir les capacités nationales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Reconnaître les violations des droits humains et les atteintes aux droits humains</a:t>
            </a:r>
          </a:p>
          <a:p>
            <a:pPr marL="342900" indent="-342900">
              <a:spcBef>
                <a:spcPts val="600"/>
              </a:spcBef>
              <a:spcAft>
                <a:spcPts val="600"/>
              </a:spcAft>
              <a:buFont typeface="Arial" panose="020B0604020202020204" pitchFamily="34" charset="0"/>
              <a:buChar char="•"/>
            </a:pPr>
            <a:r>
              <a:rPr lang="fr-FR" sz="2000" dirty="0">
                <a:latin typeface="Verdana"/>
                <a:ea typeface="Verdana"/>
              </a:rPr>
              <a:t>Réagir correctement, au minimum en signalant les violations et atteintes</a:t>
            </a:r>
          </a:p>
          <a:p>
            <a:pPr marL="285750" indent="-285750">
              <a:spcBef>
                <a:spcPts val="600"/>
              </a:spcBef>
              <a:spcAft>
                <a:spcPts val="600"/>
              </a:spcAft>
              <a:buFont typeface="Arial" panose="020B0604020202020204" pitchFamily="34" charset="0"/>
              <a:buChar char="•"/>
            </a:pPr>
            <a:endParaRPr lang="en-GB" sz="2000" dirty="0">
              <a:latin typeface="Verdana"/>
              <a:ea typeface="Verdana"/>
            </a:endParaRPr>
          </a:p>
        </p:txBody>
      </p:sp>
    </p:spTree>
    <p:extLst>
      <p:ext uri="{BB962C8B-B14F-4D97-AF65-F5344CB8AC3E}">
        <p14:creationId xmlns:p14="http://schemas.microsoft.com/office/powerpoint/2010/main" val="4776374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5"/>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Props1.xml><?xml version="1.0" encoding="utf-8"?>
<ds:datastoreItem xmlns:ds="http://schemas.openxmlformats.org/officeDocument/2006/customXml" ds:itemID="{883906A3-39D1-4884-A96C-63D1043103C5}">
  <ds:schemaRefs>
    <ds:schemaRef ds:uri="http://schemas.microsoft.com/sharepoint/v3/contenttype/forms"/>
  </ds:schemaRefs>
</ds:datastoreItem>
</file>

<file path=customXml/itemProps2.xml><?xml version="1.0" encoding="utf-8"?>
<ds:datastoreItem xmlns:ds="http://schemas.openxmlformats.org/officeDocument/2006/customXml" ds:itemID="{D0F5DDCC-A509-4B92-BA03-8D020687EC13}"/>
</file>

<file path=customXml/itemProps3.xml><?xml version="1.0" encoding="utf-8"?>
<ds:datastoreItem xmlns:ds="http://schemas.openxmlformats.org/officeDocument/2006/customXml" ds:itemID="{60689EA7-CE69-4D4F-8F10-39209AC0F36C}">
  <ds:schemaRefs>
    <ds:schemaRef ds:uri="28943420-3cce-465e-a204-04bce5f1b343"/>
    <ds:schemaRef ds:uri="2286246c-fc21-4ee8-a407-068ba74e6317"/>
    <ds:schemaRef ds:uri="http://purl.org/dc/terms/"/>
    <ds:schemaRef ds:uri="http://schemas.microsoft.com/office/infopath/2007/PartnerControls"/>
    <ds:schemaRef ds:uri="http://purl.org/dc/dcmitype/"/>
    <ds:schemaRef ds:uri="http://schemas.microsoft.com/office/2006/metadata/properties"/>
    <ds:schemaRef ds:uri="http://schemas.microsoft.com/office/2006/documentManagement/types"/>
    <ds:schemaRef ds:uri="http://purl.org/dc/elements/1.1/"/>
    <ds:schemaRef ds:uri="http://www.w3.org/XML/1998/namespace"/>
    <ds:schemaRef ds:uri="http://schemas.openxmlformats.org/package/2006/metadata/core-properties"/>
    <ds:schemaRef ds:uri="ffaef953-2cda-4d9d-b070-85228d2d3b5f"/>
    <ds:schemaRef ds:uri="985ec44e-1bab-4c0b-9df0-6ba128686fc9"/>
    <ds:schemaRef ds:uri="756f3f7a-cc20-4157-bc78-ddc9769d8db6"/>
  </ds:schemaRefs>
</ds:datastoreItem>
</file>

<file path=docProps/app.xml><?xml version="1.0" encoding="utf-8"?>
<Properties xmlns="http://schemas.openxmlformats.org/officeDocument/2006/extended-properties" xmlns:vt="http://schemas.openxmlformats.org/officeDocument/2006/docPropsVTypes">
  <Template/>
  <TotalTime>0</TotalTime>
  <Words>1264</Words>
  <Application>Microsoft Office PowerPoint</Application>
  <PresentationFormat>Widescreen</PresentationFormat>
  <Paragraphs>120</Paragraphs>
  <Slides>21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Symbol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10</cp:revision>
  <dcterms:created xsi:type="dcterms:W3CDTF">2023-10-04T18:52:03Z</dcterms:created>
  <dcterms:modified xsi:type="dcterms:W3CDTF">2025-11-02T15:18:28Z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50217400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